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5203150" cy="36004500"/>
  <p:notesSz cx="6858000" cy="9144000"/>
  <p:custDataLst>
    <p:tags r:id="rId3"/>
  </p:custDataLst>
  <p:defaultTextStyle>
    <a:defPPr>
      <a:defRPr lang="es-ES_tradnl"/>
    </a:defPPr>
    <a:lvl1pPr marL="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79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58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37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16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395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274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53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320" algn="l" defTabSz="3497580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20" d="100"/>
          <a:sy n="20" d="100"/>
        </p:scale>
        <p:origin x="3144" y="144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D4C50-02D5-46A4-A371-1589A97AC4C7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3620DAB-31B2-456A-88A8-C2440806AB86}">
      <dgm:prSet phldrT="[Texto]"/>
      <dgm:spPr/>
      <dgm:t>
        <a:bodyPr/>
        <a:lstStyle/>
        <a:p>
          <a:r>
            <a:rPr lang="es-ES" dirty="0" err="1" smtClean="0"/>
            <a:t>Philological</a:t>
          </a:r>
          <a:endParaRPr lang="es-ES" dirty="0"/>
        </a:p>
      </dgm:t>
    </dgm:pt>
    <dgm:pt modelId="{DD891E3D-CFAB-4FBD-AB37-3722666631FA}" type="parTrans" cxnId="{56D25B85-96C1-4A30-9E4A-4709A2CEED33}">
      <dgm:prSet/>
      <dgm:spPr/>
      <dgm:t>
        <a:bodyPr/>
        <a:lstStyle/>
        <a:p>
          <a:endParaRPr lang="es-ES"/>
        </a:p>
      </dgm:t>
    </dgm:pt>
    <dgm:pt modelId="{2DC6F613-7617-4B3F-8B1C-F820107AE5EC}" type="sibTrans" cxnId="{56D25B85-96C1-4A30-9E4A-4709A2CEED33}">
      <dgm:prSet/>
      <dgm:spPr/>
      <dgm:t>
        <a:bodyPr/>
        <a:lstStyle/>
        <a:p>
          <a:endParaRPr lang="es-ES"/>
        </a:p>
      </dgm:t>
    </dgm:pt>
    <dgm:pt modelId="{001F4297-497D-402C-972A-3ACC26A2B8ED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dirty="0" smtClean="0"/>
            <a:t>POETIC</a:t>
          </a:r>
        </a:p>
        <a:p>
          <a:r>
            <a:rPr lang="es-ES" dirty="0" smtClean="0"/>
            <a:t>ONTOLOGY</a:t>
          </a:r>
          <a:endParaRPr lang="es-ES" dirty="0"/>
        </a:p>
      </dgm:t>
    </dgm:pt>
    <dgm:pt modelId="{58A4AB05-FAF1-422A-825E-58DAAAFE2F54}" type="parTrans" cxnId="{36270037-D751-46AB-8E76-4D561E4BC1B9}">
      <dgm:prSet/>
      <dgm:spPr/>
      <dgm:t>
        <a:bodyPr/>
        <a:lstStyle/>
        <a:p>
          <a:endParaRPr lang="es-ES"/>
        </a:p>
      </dgm:t>
    </dgm:pt>
    <dgm:pt modelId="{A686E645-2213-4CF0-8317-95BF9DAEE4E3}" type="sibTrans" cxnId="{36270037-D751-46AB-8E76-4D561E4BC1B9}">
      <dgm:prSet/>
      <dgm:spPr/>
      <dgm:t>
        <a:bodyPr/>
        <a:lstStyle/>
        <a:p>
          <a:endParaRPr lang="es-ES"/>
        </a:p>
      </dgm:t>
    </dgm:pt>
    <dgm:pt modelId="{B453BF55-E0A5-43DF-899F-5EA2C8AFD71B}">
      <dgm:prSet phldrT="[Texto]"/>
      <dgm:spPr/>
      <dgm:t>
        <a:bodyPr/>
        <a:lstStyle/>
        <a:p>
          <a:r>
            <a:rPr lang="es-ES" dirty="0" err="1" smtClean="0"/>
            <a:t>Technological</a:t>
          </a:r>
          <a:endParaRPr lang="es-ES" dirty="0"/>
        </a:p>
      </dgm:t>
    </dgm:pt>
    <dgm:pt modelId="{3381408F-A64C-48AD-B344-E80C6A2503CE}" type="sibTrans" cxnId="{50668816-5B9A-40A1-A3FB-F9555E73D40E}">
      <dgm:prSet/>
      <dgm:spPr/>
      <dgm:t>
        <a:bodyPr/>
        <a:lstStyle/>
        <a:p>
          <a:endParaRPr lang="es-ES"/>
        </a:p>
      </dgm:t>
    </dgm:pt>
    <dgm:pt modelId="{5686F4F1-1D3C-4F9F-BB6E-FE23F5E048E2}" type="parTrans" cxnId="{50668816-5B9A-40A1-A3FB-F9555E73D40E}">
      <dgm:prSet/>
      <dgm:spPr/>
      <dgm:t>
        <a:bodyPr/>
        <a:lstStyle/>
        <a:p>
          <a:endParaRPr lang="es-ES"/>
        </a:p>
      </dgm:t>
    </dgm:pt>
    <dgm:pt modelId="{181CE2F7-AA4E-4E0D-8CE7-5BF747590BAF}" type="pres">
      <dgm:prSet presAssocID="{D61D4C50-02D5-46A4-A371-1589A97AC4C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70D5481-7F88-4F82-A1BD-200370F7373B}" type="pres">
      <dgm:prSet presAssocID="{D61D4C50-02D5-46A4-A371-1589A97AC4C7}" presName="ellipse" presStyleLbl="trBgShp" presStyleIdx="0" presStyleCnt="1" custLinFactNeighborX="-3350" custLinFactNeighborY="-223"/>
      <dgm:spPr/>
      <dgm:t>
        <a:bodyPr/>
        <a:lstStyle/>
        <a:p>
          <a:endParaRPr lang="es-ES"/>
        </a:p>
      </dgm:t>
    </dgm:pt>
    <dgm:pt modelId="{0CB2D296-EA91-4A5E-917E-90CD4F77A88C}" type="pres">
      <dgm:prSet presAssocID="{D61D4C50-02D5-46A4-A371-1589A97AC4C7}" presName="arrow1" presStyleLbl="fgShp" presStyleIdx="0" presStyleCnt="1"/>
      <dgm:spPr/>
      <dgm:t>
        <a:bodyPr/>
        <a:lstStyle/>
        <a:p>
          <a:endParaRPr lang="es-ES"/>
        </a:p>
      </dgm:t>
    </dgm:pt>
    <dgm:pt modelId="{1C3C1824-9359-4289-866A-BC59D084B3E1}" type="pres">
      <dgm:prSet presAssocID="{D61D4C50-02D5-46A4-A371-1589A97AC4C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A528C6-88FD-4735-A70E-7E9633ED0696}" type="pres">
      <dgm:prSet presAssocID="{C3620DAB-31B2-456A-88A8-C2440806AB86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623CAD-6E4A-4FDC-98E7-8569DC506594}" type="pres">
      <dgm:prSet presAssocID="{001F4297-497D-402C-972A-3ACC26A2B8ED}" presName="item2" presStyleLbl="node1" presStyleIdx="1" presStyleCnt="2" custScaleX="133838" custScaleY="7920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C4965F7-24FB-4B6A-B126-C1EA3EEA2319}" type="pres">
      <dgm:prSet presAssocID="{D61D4C50-02D5-46A4-A371-1589A97AC4C7}" presName="funnel" presStyleLbl="trAlignAcc1" presStyleIdx="0" presStyleCnt="1" custLinFactNeighborX="-2862" custLinFactNeighborY="-893"/>
      <dgm:spPr/>
      <dgm:t>
        <a:bodyPr/>
        <a:lstStyle/>
        <a:p>
          <a:endParaRPr lang="es-ES"/>
        </a:p>
      </dgm:t>
    </dgm:pt>
  </dgm:ptLst>
  <dgm:cxnLst>
    <dgm:cxn modelId="{56D25B85-96C1-4A30-9E4A-4709A2CEED33}" srcId="{D61D4C50-02D5-46A4-A371-1589A97AC4C7}" destId="{C3620DAB-31B2-456A-88A8-C2440806AB86}" srcOrd="1" destOrd="0" parTransId="{DD891E3D-CFAB-4FBD-AB37-3722666631FA}" sibTransId="{2DC6F613-7617-4B3F-8B1C-F820107AE5EC}"/>
    <dgm:cxn modelId="{93BD1015-58EA-4C3B-9950-75611C434A83}" type="presOf" srcId="{B453BF55-E0A5-43DF-899F-5EA2C8AFD71B}" destId="{8E623CAD-6E4A-4FDC-98E7-8569DC506594}" srcOrd="0" destOrd="0" presId="urn:microsoft.com/office/officeart/2005/8/layout/funnel1"/>
    <dgm:cxn modelId="{5EEDE42A-6CCC-4854-94E3-370A0B25843A}" type="presOf" srcId="{D61D4C50-02D5-46A4-A371-1589A97AC4C7}" destId="{181CE2F7-AA4E-4E0D-8CE7-5BF747590BAF}" srcOrd="0" destOrd="0" presId="urn:microsoft.com/office/officeart/2005/8/layout/funnel1"/>
    <dgm:cxn modelId="{50668816-5B9A-40A1-A3FB-F9555E73D40E}" srcId="{D61D4C50-02D5-46A4-A371-1589A97AC4C7}" destId="{B453BF55-E0A5-43DF-899F-5EA2C8AFD71B}" srcOrd="0" destOrd="0" parTransId="{5686F4F1-1D3C-4F9F-BB6E-FE23F5E048E2}" sibTransId="{3381408F-A64C-48AD-B344-E80C6A2503CE}"/>
    <dgm:cxn modelId="{D2C77B80-6133-42B7-B085-91217F72E9F8}" type="presOf" srcId="{C3620DAB-31B2-456A-88A8-C2440806AB86}" destId="{64A528C6-88FD-4735-A70E-7E9633ED0696}" srcOrd="0" destOrd="0" presId="urn:microsoft.com/office/officeart/2005/8/layout/funnel1"/>
    <dgm:cxn modelId="{36270037-D751-46AB-8E76-4D561E4BC1B9}" srcId="{D61D4C50-02D5-46A4-A371-1589A97AC4C7}" destId="{001F4297-497D-402C-972A-3ACC26A2B8ED}" srcOrd="2" destOrd="0" parTransId="{58A4AB05-FAF1-422A-825E-58DAAAFE2F54}" sibTransId="{A686E645-2213-4CF0-8317-95BF9DAEE4E3}"/>
    <dgm:cxn modelId="{97FCF705-841A-43B9-ABE6-E5F7CA2C36A3}" type="presOf" srcId="{001F4297-497D-402C-972A-3ACC26A2B8ED}" destId="{1C3C1824-9359-4289-866A-BC59D084B3E1}" srcOrd="0" destOrd="0" presId="urn:microsoft.com/office/officeart/2005/8/layout/funnel1"/>
    <dgm:cxn modelId="{74BE06F2-0A5F-4994-A7DE-DBCD1280807F}" type="presParOf" srcId="{181CE2F7-AA4E-4E0D-8CE7-5BF747590BAF}" destId="{270D5481-7F88-4F82-A1BD-200370F7373B}" srcOrd="0" destOrd="0" presId="urn:microsoft.com/office/officeart/2005/8/layout/funnel1"/>
    <dgm:cxn modelId="{12CD7FC1-5EAC-45EE-A62B-CD3200E01145}" type="presParOf" srcId="{181CE2F7-AA4E-4E0D-8CE7-5BF747590BAF}" destId="{0CB2D296-EA91-4A5E-917E-90CD4F77A88C}" srcOrd="1" destOrd="0" presId="urn:microsoft.com/office/officeart/2005/8/layout/funnel1"/>
    <dgm:cxn modelId="{A3F202E9-13C4-42E0-840A-4C8B2431D7FD}" type="presParOf" srcId="{181CE2F7-AA4E-4E0D-8CE7-5BF747590BAF}" destId="{1C3C1824-9359-4289-866A-BC59D084B3E1}" srcOrd="2" destOrd="0" presId="urn:microsoft.com/office/officeart/2005/8/layout/funnel1"/>
    <dgm:cxn modelId="{8BD6E20A-4E5D-432E-924C-E11EFAF432EE}" type="presParOf" srcId="{181CE2F7-AA4E-4E0D-8CE7-5BF747590BAF}" destId="{64A528C6-88FD-4735-A70E-7E9633ED0696}" srcOrd="3" destOrd="0" presId="urn:microsoft.com/office/officeart/2005/8/layout/funnel1"/>
    <dgm:cxn modelId="{F56E1357-19CE-49D1-9D01-3435E8040CDF}" type="presParOf" srcId="{181CE2F7-AA4E-4E0D-8CE7-5BF747590BAF}" destId="{8E623CAD-6E4A-4FDC-98E7-8569DC506594}" srcOrd="4" destOrd="0" presId="urn:microsoft.com/office/officeart/2005/8/layout/funnel1"/>
    <dgm:cxn modelId="{71C5B403-20B6-4CF3-BEC5-182E0ADEAC9A}" type="presParOf" srcId="{181CE2F7-AA4E-4E0D-8CE7-5BF747590BAF}" destId="{BC4965F7-24FB-4B6A-B126-C1EA3EEA2319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D5481-7F88-4F82-A1BD-200370F7373B}">
      <dsp:nvSpPr>
        <dsp:cNvPr id="0" name=""/>
        <dsp:cNvSpPr/>
      </dsp:nvSpPr>
      <dsp:spPr>
        <a:xfrm>
          <a:off x="864859" y="144018"/>
          <a:ext cx="2902822" cy="100811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2D296-EA91-4A5E-917E-90CD4F77A88C}">
      <dsp:nvSpPr>
        <dsp:cNvPr id="0" name=""/>
        <dsp:cNvSpPr/>
      </dsp:nvSpPr>
      <dsp:spPr>
        <a:xfrm>
          <a:off x="2136734" y="2614790"/>
          <a:ext cx="562562" cy="360040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C1824-9359-4289-866A-BC59D084B3E1}">
      <dsp:nvSpPr>
        <dsp:cNvPr id="0" name=""/>
        <dsp:cNvSpPr/>
      </dsp:nvSpPr>
      <dsp:spPr>
        <a:xfrm>
          <a:off x="1067865" y="2902822"/>
          <a:ext cx="2700300" cy="675075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POETIC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ONTOLOGY</a:t>
          </a:r>
          <a:endParaRPr lang="es-ES" sz="1400" kern="1200" dirty="0"/>
        </a:p>
      </dsp:txBody>
      <dsp:txXfrm>
        <a:off x="1067865" y="2902822"/>
        <a:ext cx="2700300" cy="675075"/>
      </dsp:txXfrm>
    </dsp:sp>
    <dsp:sp modelId="{64A528C6-88FD-4735-A70E-7E9633ED0696}">
      <dsp:nvSpPr>
        <dsp:cNvPr id="0" name=""/>
        <dsp:cNvSpPr/>
      </dsp:nvSpPr>
      <dsp:spPr>
        <a:xfrm>
          <a:off x="2017471" y="1232236"/>
          <a:ext cx="1012612" cy="10126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 smtClean="0"/>
            <a:t>Philological</a:t>
          </a:r>
          <a:endParaRPr lang="es-ES" sz="1000" kern="1200" dirty="0"/>
        </a:p>
      </dsp:txBody>
      <dsp:txXfrm>
        <a:off x="2165765" y="1380530"/>
        <a:ext cx="716024" cy="716024"/>
      </dsp:txXfrm>
    </dsp:sp>
    <dsp:sp modelId="{8E623CAD-6E4A-4FDC-98E7-8569DC506594}">
      <dsp:nvSpPr>
        <dsp:cNvPr id="0" name=""/>
        <dsp:cNvSpPr/>
      </dsp:nvSpPr>
      <dsp:spPr>
        <a:xfrm>
          <a:off x="1121566" y="577833"/>
          <a:ext cx="1355260" cy="8020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err="1" smtClean="0"/>
            <a:t>Technological</a:t>
          </a:r>
          <a:endParaRPr lang="es-ES" sz="1000" kern="1200" dirty="0"/>
        </a:p>
      </dsp:txBody>
      <dsp:txXfrm>
        <a:off x="1320039" y="695290"/>
        <a:ext cx="958314" cy="567135"/>
      </dsp:txXfrm>
    </dsp:sp>
    <dsp:sp modelId="{BC4965F7-24FB-4B6A-B126-C1EA3EEA2319}">
      <dsp:nvSpPr>
        <dsp:cNvPr id="0" name=""/>
        <dsp:cNvSpPr/>
      </dsp:nvSpPr>
      <dsp:spPr>
        <a:xfrm>
          <a:off x="752677" y="0"/>
          <a:ext cx="3150350" cy="25202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90236" y="11184734"/>
            <a:ext cx="21422678" cy="7717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80473" y="20402550"/>
            <a:ext cx="17642205" cy="92011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44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405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8272284" y="1441852"/>
            <a:ext cx="5670709" cy="3072050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60157" y="1441852"/>
            <a:ext cx="16592074" cy="3072050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47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808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875" y="23136228"/>
            <a:ext cx="21422678" cy="7150894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90875" y="15260246"/>
            <a:ext cx="21422678" cy="7875982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79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58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37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16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39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27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53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32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976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60158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811601" y="8401053"/>
            <a:ext cx="11131391" cy="23761306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711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8059343"/>
            <a:ext cx="11135768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260158" y="11418094"/>
            <a:ext cx="11135768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2802852" y="8059343"/>
            <a:ext cx="11140142" cy="3358751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790" indent="0">
              <a:buNone/>
              <a:defRPr sz="7700" b="1"/>
            </a:lvl2pPr>
            <a:lvl3pPr marL="3497580" indent="0">
              <a:buNone/>
              <a:defRPr sz="6900" b="1"/>
            </a:lvl3pPr>
            <a:lvl4pPr marL="5246370" indent="0">
              <a:buNone/>
              <a:defRPr sz="6100" b="1"/>
            </a:lvl4pPr>
            <a:lvl5pPr marL="6995160" indent="0">
              <a:buNone/>
              <a:defRPr sz="6100" b="1"/>
            </a:lvl5pPr>
            <a:lvl6pPr marL="8743950" indent="0">
              <a:buNone/>
              <a:defRPr sz="6100" b="1"/>
            </a:lvl6pPr>
            <a:lvl7pPr marL="10492740" indent="0">
              <a:buNone/>
              <a:defRPr sz="6100" b="1"/>
            </a:lvl7pPr>
            <a:lvl8pPr marL="12241530" indent="0">
              <a:buNone/>
              <a:defRPr sz="6100" b="1"/>
            </a:lvl8pPr>
            <a:lvl9pPr marL="13990320" indent="0">
              <a:buNone/>
              <a:defRPr sz="6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2802852" y="11418094"/>
            <a:ext cx="11140142" cy="20744262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749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245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069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60159" y="1433512"/>
            <a:ext cx="8291663" cy="6100763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53732" y="1433515"/>
            <a:ext cx="14089261" cy="30728843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60159" y="7534278"/>
            <a:ext cx="8291663" cy="24628081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665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9994" y="25203150"/>
            <a:ext cx="15121890" cy="2975375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939994" y="3217069"/>
            <a:ext cx="15121890" cy="21602700"/>
          </a:xfrm>
        </p:spPr>
        <p:txBody>
          <a:bodyPr/>
          <a:lstStyle>
            <a:lvl1pPr marL="0" indent="0">
              <a:buNone/>
              <a:defRPr sz="12200"/>
            </a:lvl1pPr>
            <a:lvl2pPr marL="1748790" indent="0">
              <a:buNone/>
              <a:defRPr sz="10700"/>
            </a:lvl2pPr>
            <a:lvl3pPr marL="3497580" indent="0">
              <a:buNone/>
              <a:defRPr sz="9200"/>
            </a:lvl3pPr>
            <a:lvl4pPr marL="5246370" indent="0">
              <a:buNone/>
              <a:defRPr sz="7700"/>
            </a:lvl4pPr>
            <a:lvl5pPr marL="6995160" indent="0">
              <a:buNone/>
              <a:defRPr sz="7700"/>
            </a:lvl5pPr>
            <a:lvl6pPr marL="8743950" indent="0">
              <a:buNone/>
              <a:defRPr sz="7700"/>
            </a:lvl6pPr>
            <a:lvl7pPr marL="10492740" indent="0">
              <a:buNone/>
              <a:defRPr sz="7700"/>
            </a:lvl7pPr>
            <a:lvl8pPr marL="12241530" indent="0">
              <a:buNone/>
              <a:defRPr sz="7700"/>
            </a:lvl8pPr>
            <a:lvl9pPr marL="13990320" indent="0">
              <a:buNone/>
              <a:defRPr sz="77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39994" y="28178524"/>
            <a:ext cx="15121890" cy="4225526"/>
          </a:xfrm>
        </p:spPr>
        <p:txBody>
          <a:bodyPr/>
          <a:lstStyle>
            <a:lvl1pPr marL="0" indent="0">
              <a:buNone/>
              <a:defRPr sz="5400"/>
            </a:lvl1pPr>
            <a:lvl2pPr marL="1748790" indent="0">
              <a:buNone/>
              <a:defRPr sz="4600"/>
            </a:lvl2pPr>
            <a:lvl3pPr marL="3497580" indent="0">
              <a:buNone/>
              <a:defRPr sz="3800"/>
            </a:lvl3pPr>
            <a:lvl4pPr marL="5246370" indent="0">
              <a:buNone/>
              <a:defRPr sz="3400"/>
            </a:lvl4pPr>
            <a:lvl5pPr marL="6995160" indent="0">
              <a:buNone/>
              <a:defRPr sz="3400"/>
            </a:lvl5pPr>
            <a:lvl6pPr marL="8743950" indent="0">
              <a:buNone/>
              <a:defRPr sz="3400"/>
            </a:lvl6pPr>
            <a:lvl7pPr marL="10492740" indent="0">
              <a:buNone/>
              <a:defRPr sz="3400"/>
            </a:lvl7pPr>
            <a:lvl8pPr marL="12241530" indent="0">
              <a:buNone/>
              <a:defRPr sz="3400"/>
            </a:lvl8pPr>
            <a:lvl9pPr marL="13990320" indent="0">
              <a:buNone/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079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260158" y="1441849"/>
            <a:ext cx="22682835" cy="6000750"/>
          </a:xfrm>
          <a:prstGeom prst="rect">
            <a:avLst/>
          </a:prstGeom>
        </p:spPr>
        <p:txBody>
          <a:bodyPr vert="horz" lIns="349758" tIns="174879" rIns="349758" bIns="174879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60158" y="8401053"/>
            <a:ext cx="22682835" cy="23761306"/>
          </a:xfrm>
          <a:prstGeom prst="rect">
            <a:avLst/>
          </a:prstGeom>
        </p:spPr>
        <p:txBody>
          <a:bodyPr vert="horz" lIns="349758" tIns="174879" rIns="349758" bIns="17487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260157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C5C5F-EEE7-4F99-8661-C135962ED526}" type="datetimeFigureOut">
              <a:rPr lang="es-ES_tradnl" smtClean="0"/>
              <a:t>16/06/2016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611076" y="33370840"/>
            <a:ext cx="7980998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8062258" y="33370840"/>
            <a:ext cx="5880735" cy="1916906"/>
          </a:xfrm>
          <a:prstGeom prst="rect">
            <a:avLst/>
          </a:prstGeom>
        </p:spPr>
        <p:txBody>
          <a:bodyPr vert="horz" lIns="349758" tIns="174879" rIns="349758" bIns="174879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12CA-3403-49B7-8BE1-6460FC9BD7A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99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580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593" indent="-1311593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784" indent="-1092994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97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76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55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34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13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92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4715" indent="-874395" algn="l" defTabSz="3497580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algn="l" defTabSz="3497580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jpeg"/><Relationship Id="rId26" Type="http://schemas.openxmlformats.org/officeDocument/2006/relationships/diagramColors" Target="../diagrams/colors1.xml"/><Relationship Id="rId39" Type="http://schemas.openxmlformats.org/officeDocument/2006/relationships/image" Target="../media/image28.gif"/><Relationship Id="rId21" Type="http://schemas.openxmlformats.org/officeDocument/2006/relationships/image" Target="../media/image17.png"/><Relationship Id="rId34" Type="http://schemas.openxmlformats.org/officeDocument/2006/relationships/image" Target="../media/image24.png"/><Relationship Id="rId42" Type="http://schemas.openxmlformats.org/officeDocument/2006/relationships/hyperlink" Target="mailto:egonzalezblanco@flog.uned.es" TargetMode="External"/><Relationship Id="rId47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hyperlink" Target="http://datahub.io/dataset/ReMetCa-ontology" TargetMode="External"/><Relationship Id="rId16" Type="http://schemas.openxmlformats.org/officeDocument/2006/relationships/image" Target="../media/image13.png"/><Relationship Id="rId29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diagramLayout" Target="../diagrams/layout1.xml"/><Relationship Id="rId32" Type="http://schemas.openxmlformats.org/officeDocument/2006/relationships/image" Target="../media/image22.jpeg"/><Relationship Id="rId37" Type="http://schemas.openxmlformats.org/officeDocument/2006/relationships/image" Target="../media/image27.png"/><Relationship Id="rId40" Type="http://schemas.openxmlformats.org/officeDocument/2006/relationships/image" Target="../media/image29.png"/><Relationship Id="rId45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diagramData" Target="../diagrams/data1.xml"/><Relationship Id="rId28" Type="http://schemas.openxmlformats.org/officeDocument/2006/relationships/hyperlink" Target="http://vocabularios.caicyt.gov.ar/pmc/" TargetMode="External"/><Relationship Id="rId36" Type="http://schemas.openxmlformats.org/officeDocument/2006/relationships/image" Target="../media/image26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1.emf"/><Relationship Id="rId44" Type="http://schemas.openxmlformats.org/officeDocument/2006/relationships/hyperlink" Target="mailto:gdelrio.riande@linhd.uned.es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microsoft.com/office/2007/relationships/diagramDrawing" Target="../diagrams/drawing1.xml"/><Relationship Id="rId30" Type="http://schemas.openxmlformats.org/officeDocument/2006/relationships/image" Target="../media/image20.emf"/><Relationship Id="rId35" Type="http://schemas.openxmlformats.org/officeDocument/2006/relationships/image" Target="../media/image25.jpeg"/><Relationship Id="rId43" Type="http://schemas.openxmlformats.org/officeDocument/2006/relationships/hyperlink" Target="mailto:cimartinez@flog.uned.es" TargetMode="External"/><Relationship Id="rId8" Type="http://schemas.openxmlformats.org/officeDocument/2006/relationships/image" Target="../media/image5.png"/><Relationship Id="rId3" Type="http://schemas.openxmlformats.org/officeDocument/2006/relationships/hyperlink" Target="http://lov.okfn.org/dataset/lov/vocabs/ReMetCa" TargetMode="External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5" Type="http://schemas.openxmlformats.org/officeDocument/2006/relationships/diagramQuickStyle" Target="../diagrams/quickStyle1.xml"/><Relationship Id="rId33" Type="http://schemas.openxmlformats.org/officeDocument/2006/relationships/image" Target="../media/image23.png"/><Relationship Id="rId38" Type="http://schemas.microsoft.com/office/2007/relationships/hdphoto" Target="../media/hdphoto2.wdp"/><Relationship Id="rId46" Type="http://schemas.openxmlformats.org/officeDocument/2006/relationships/image" Target="../media/image32.jpeg"/><Relationship Id="rId20" Type="http://schemas.openxmlformats.org/officeDocument/2006/relationships/image" Target="../media/image16.png"/><Relationship Id="rId41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402784" y="694984"/>
            <a:ext cx="24432977" cy="369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7697" y="4392738"/>
            <a:ext cx="25203150" cy="15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3300" dirty="0">
                <a:solidFill>
                  <a:srgbClr val="000000"/>
                </a:solidFill>
                <a:latin typeface="+mn-lt"/>
              </a:rPr>
              <a:t>Elena González-</a:t>
            </a:r>
            <a:r>
              <a:rPr lang="en-GB" sz="3300" dirty="0" err="1">
                <a:solidFill>
                  <a:srgbClr val="000000"/>
                </a:solidFill>
                <a:latin typeface="+mn-lt"/>
              </a:rPr>
              <a:t>Blanco</a:t>
            </a:r>
            <a:r>
              <a:rPr lang="en-GB" sz="3300" baseline="30000" dirty="0" err="1">
                <a:solidFill>
                  <a:srgbClr val="000000"/>
                </a:solidFill>
                <a:latin typeface="+mn-lt"/>
              </a:rPr>
              <a:t>1</a:t>
            </a:r>
            <a:r>
              <a:rPr lang="en-GB" sz="33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3300" dirty="0">
                <a:solidFill>
                  <a:srgbClr val="610C2B"/>
                </a:solidFill>
                <a:latin typeface="+mn-lt"/>
              </a:rPr>
              <a:t>|</a:t>
            </a:r>
            <a:r>
              <a:rPr lang="en-GB" sz="33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3300" dirty="0" err="1">
                <a:solidFill>
                  <a:srgbClr val="000000"/>
                </a:solidFill>
                <a:latin typeface="+mn-lt"/>
              </a:rPr>
              <a:t>Gimena</a:t>
            </a:r>
            <a:r>
              <a:rPr lang="en-GB" sz="3300" dirty="0">
                <a:solidFill>
                  <a:srgbClr val="000000"/>
                </a:solidFill>
                <a:latin typeface="+mn-lt"/>
              </a:rPr>
              <a:t> del </a:t>
            </a:r>
            <a:r>
              <a:rPr lang="en-GB" sz="3300" dirty="0" err="1">
                <a:solidFill>
                  <a:srgbClr val="000000"/>
                </a:solidFill>
                <a:latin typeface="+mn-lt"/>
              </a:rPr>
              <a:t>Río</a:t>
            </a:r>
            <a:r>
              <a:rPr lang="en-GB" sz="3300" baseline="30000" dirty="0" err="1">
                <a:solidFill>
                  <a:srgbClr val="000000"/>
                </a:solidFill>
                <a:latin typeface="+mn-lt"/>
              </a:rPr>
              <a:t>2</a:t>
            </a:r>
            <a:r>
              <a:rPr lang="en-GB" sz="3300" dirty="0">
                <a:solidFill>
                  <a:srgbClr val="000000"/>
                </a:solidFill>
              </a:rPr>
              <a:t> </a:t>
            </a:r>
            <a:r>
              <a:rPr lang="en-GB" sz="3300" dirty="0">
                <a:solidFill>
                  <a:srgbClr val="610C2B"/>
                </a:solidFill>
              </a:rPr>
              <a:t>|</a:t>
            </a:r>
            <a:r>
              <a:rPr lang="en-GB" sz="3300" dirty="0">
                <a:solidFill>
                  <a:srgbClr val="000000"/>
                </a:solidFill>
              </a:rPr>
              <a:t> Clara I. </a:t>
            </a:r>
            <a:r>
              <a:rPr lang="en-GB" sz="3300" dirty="0" err="1">
                <a:solidFill>
                  <a:srgbClr val="000000"/>
                </a:solidFill>
              </a:rPr>
              <a:t>Martínez</a:t>
            </a:r>
            <a:r>
              <a:rPr lang="en-GB" sz="3300" dirty="0">
                <a:solidFill>
                  <a:srgbClr val="000000"/>
                </a:solidFill>
              </a:rPr>
              <a:t> </a:t>
            </a:r>
            <a:r>
              <a:rPr lang="en-GB" sz="3300" dirty="0" err="1">
                <a:solidFill>
                  <a:srgbClr val="000000"/>
                </a:solidFill>
              </a:rPr>
              <a:t>Cantón</a:t>
            </a:r>
            <a:r>
              <a:rPr lang="en-GB" sz="3300" baseline="30000" dirty="0" err="1">
                <a:solidFill>
                  <a:srgbClr val="000000"/>
                </a:solidFill>
              </a:rPr>
              <a:t>1</a:t>
            </a:r>
            <a:endParaRPr lang="en-GB" sz="3300" baseline="300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GB" sz="2700" dirty="0">
                <a:solidFill>
                  <a:srgbClr val="000000"/>
                </a:solidFill>
                <a:latin typeface="+mn-lt"/>
              </a:rPr>
              <a:t>1 </a:t>
            </a:r>
            <a:r>
              <a:rPr lang="en-GB" sz="2700" dirty="0">
                <a:solidFill>
                  <a:srgbClr val="610C2B"/>
                </a:solidFill>
                <a:latin typeface="+mn-lt"/>
              </a:rPr>
              <a:t>|</a:t>
            </a:r>
            <a:r>
              <a:rPr lang="en-GB" sz="2700" dirty="0">
                <a:solidFill>
                  <a:srgbClr val="000000"/>
                </a:solidFill>
                <a:latin typeface="+mn-lt"/>
              </a:rPr>
              <a:t> U</a:t>
            </a:r>
            <a:r>
              <a:rPr lang="es-ES_tradnl" sz="2700" dirty="0" err="1">
                <a:solidFill>
                  <a:srgbClr val="000000"/>
                </a:solidFill>
                <a:latin typeface="+mn-lt"/>
              </a:rPr>
              <a:t>niversidad</a:t>
            </a:r>
            <a:r>
              <a:rPr lang="es-ES_tradnl" sz="2700" dirty="0">
                <a:solidFill>
                  <a:srgbClr val="000000"/>
                </a:solidFill>
                <a:latin typeface="+mn-lt"/>
              </a:rPr>
              <a:t> Nacional de Educación a Distancia (UNED, </a:t>
            </a:r>
            <a:r>
              <a:rPr lang="es-ES_tradnl" sz="2700" dirty="0" err="1">
                <a:solidFill>
                  <a:srgbClr val="000000"/>
                </a:solidFill>
                <a:latin typeface="+mn-lt"/>
              </a:rPr>
              <a:t>Spain</a:t>
            </a:r>
            <a:r>
              <a:rPr lang="es-ES_tradnl" sz="27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GB" sz="2700" dirty="0">
                <a:solidFill>
                  <a:srgbClr val="000000"/>
                </a:solidFill>
                <a:latin typeface="+mn-lt"/>
              </a:rPr>
              <a:t>    2 </a:t>
            </a:r>
            <a:r>
              <a:rPr lang="en-GB" sz="2700" dirty="0">
                <a:solidFill>
                  <a:srgbClr val="610C2B"/>
                </a:solidFill>
                <a:latin typeface="+mn-lt"/>
              </a:rPr>
              <a:t>|</a:t>
            </a:r>
            <a:r>
              <a:rPr lang="en-GB" sz="2700" dirty="0">
                <a:solidFill>
                  <a:srgbClr val="000000"/>
                </a:solidFill>
                <a:latin typeface="+mn-lt"/>
              </a:rPr>
              <a:t> C</a:t>
            </a:r>
            <a:r>
              <a:rPr lang="es-ES_tradnl" sz="2700" dirty="0" err="1">
                <a:solidFill>
                  <a:srgbClr val="000000"/>
                </a:solidFill>
                <a:latin typeface="+mn-lt"/>
              </a:rPr>
              <a:t>onsejo</a:t>
            </a:r>
            <a:r>
              <a:rPr lang="es-ES_tradnl" sz="2700" dirty="0">
                <a:solidFill>
                  <a:srgbClr val="000000"/>
                </a:solidFill>
                <a:latin typeface="+mn-lt"/>
              </a:rPr>
              <a:t> Nacional de Investigaciones Científicas y Técnicas (CONICET, Argentina)</a:t>
            </a:r>
            <a:endParaRPr lang="en-US" sz="27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490601" y="684359"/>
            <a:ext cx="15345159" cy="450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49693" tIns="174847" rIns="349693" bIns="174847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800" b="1" dirty="0">
                <a:solidFill>
                  <a:srgbClr val="C00000"/>
                </a:solidFill>
                <a:latin typeface="+mn-lt"/>
                <a:cs typeface="Times"/>
              </a:rPr>
              <a:t>Linked Open Data to represent multilingual poetry </a:t>
            </a:r>
            <a:r>
              <a:rPr lang="en-US" sz="8800" b="1" dirty="0" smtClean="0">
                <a:solidFill>
                  <a:srgbClr val="C00000"/>
                </a:solidFill>
                <a:latin typeface="+mn-lt"/>
                <a:cs typeface="Times"/>
              </a:rPr>
              <a:t>collections.</a:t>
            </a:r>
            <a:endParaRPr lang="en-US" sz="8800" b="1" dirty="0">
              <a:solidFill>
                <a:srgbClr val="C00000"/>
              </a:solidFill>
              <a:latin typeface="+mn-lt"/>
              <a:cs typeface="Times"/>
            </a:endParaRPr>
          </a:p>
          <a:p>
            <a:pPr>
              <a:defRPr/>
            </a:pPr>
            <a:r>
              <a:rPr lang="en-US" sz="3700" dirty="0" smtClean="0">
                <a:solidFill>
                  <a:srgbClr val="C00000"/>
                </a:solidFill>
                <a:latin typeface="+mj-lt"/>
              </a:rPr>
              <a:t>A </a:t>
            </a:r>
            <a:r>
              <a:rPr lang="en-US" sz="3700" dirty="0">
                <a:solidFill>
                  <a:srgbClr val="C00000"/>
                </a:solidFill>
                <a:latin typeface="+mj-lt"/>
              </a:rPr>
              <a:t>proposal to solve interoperability issues between poetic </a:t>
            </a:r>
            <a:r>
              <a:rPr lang="en-US" sz="3700" dirty="0" smtClean="0">
                <a:solidFill>
                  <a:srgbClr val="C00000"/>
                </a:solidFill>
                <a:latin typeface="+mj-lt"/>
              </a:rPr>
              <a:t>repertoires</a:t>
            </a:r>
            <a:endParaRPr lang="en-US" sz="37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en-US" sz="5700" dirty="0">
              <a:solidFill>
                <a:srgbClr val="610C2B"/>
              </a:solidFill>
              <a:latin typeface="+mj-lt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16565" y="7975297"/>
            <a:ext cx="12181325" cy="10613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buSzPct val="25000"/>
            </a:pP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State of the </a:t>
            </a:r>
            <a:r>
              <a:rPr lang="en-US" sz="4000" dirty="0" smtClean="0">
                <a:solidFill>
                  <a:srgbClr val="C00000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Art of digital poetry: </a:t>
            </a:r>
            <a:r>
              <a:rPr lang="en-US" sz="4000" dirty="0" smtClean="0">
                <a:solidFill>
                  <a:srgbClr val="C00000"/>
                </a:solidFill>
                <a:latin typeface="Calibri" panose="020F0502020204030204" pitchFamily="34" charset="0"/>
                <a:ea typeface="Roboto" panose="02000000000000000000" pitchFamily="2" charset="0"/>
                <a:sym typeface="Cutive"/>
              </a:rPr>
              <a:t>lack of standardization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ea typeface="Roboto" panose="02000000000000000000" pitchFamily="2" charset="0"/>
              <a:sym typeface="Cutive"/>
            </a:endParaRPr>
          </a:p>
          <a:p>
            <a:pPr>
              <a:defRPr/>
            </a:pPr>
            <a:endParaRPr lang="es-ES" sz="3300" dirty="0">
              <a:latin typeface="American Typewriter"/>
              <a:cs typeface="American Typewriter"/>
            </a:endParaRPr>
          </a:p>
          <a:p>
            <a:pPr>
              <a:defRPr/>
            </a:pPr>
            <a:endParaRPr lang="es-ES" sz="3300" dirty="0">
              <a:latin typeface="American Typewriter"/>
              <a:cs typeface="American Typewriter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Heterogeneous theoretical traditions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cs typeface="American Typewriter"/>
              </a:rPr>
              <a:t>Heterogeneous</a:t>
            </a:r>
            <a:r>
              <a:rPr lang="es-ES" sz="2800" dirty="0">
                <a:latin typeface="+mj-lt"/>
                <a:cs typeface="American Typewriter"/>
              </a:rPr>
              <a:t> </a:t>
            </a:r>
            <a:r>
              <a:rPr lang="en-US" sz="2800" dirty="0">
                <a:latin typeface="+mj-lt"/>
                <a:cs typeface="American Typewriter"/>
              </a:rPr>
              <a:t>repertoires and databases</a:t>
            </a: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25537" y="24482969"/>
            <a:ext cx="12176038" cy="1013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00" dirty="0" smtClean="0">
                <a:solidFill>
                  <a:srgbClr val="C00000"/>
                </a:solidFill>
                <a:latin typeface="+mn-lt"/>
              </a:rPr>
              <a:t>Our purpose</a:t>
            </a:r>
            <a:endParaRPr lang="en-GB" sz="39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n-US" sz="3100" dirty="0" smtClean="0">
                <a:solidFill>
                  <a:srgbClr val="000000"/>
                </a:solidFill>
                <a:latin typeface="+mn-lt"/>
              </a:rPr>
              <a:t>Interconnect and </a:t>
            </a:r>
            <a:r>
              <a:rPr lang="en-US" sz="3100" dirty="0">
                <a:solidFill>
                  <a:srgbClr val="000000"/>
                </a:solidFill>
                <a:latin typeface="+mn-lt"/>
              </a:rPr>
              <a:t>reuse </a:t>
            </a:r>
            <a:r>
              <a:rPr lang="en-US" sz="3100" dirty="0" smtClean="0">
                <a:solidFill>
                  <a:srgbClr val="000000"/>
                </a:solidFill>
                <a:latin typeface="+mn-lt"/>
              </a:rPr>
              <a:t>data </a:t>
            </a:r>
            <a:r>
              <a:rPr lang="en-US" sz="3100" dirty="0">
                <a:solidFill>
                  <a:srgbClr val="000000"/>
                </a:solidFill>
                <a:latin typeface="+mn-lt"/>
              </a:rPr>
              <a:t>disseminated </a:t>
            </a:r>
            <a:r>
              <a:rPr lang="en-US" sz="3100" dirty="0" smtClean="0">
                <a:solidFill>
                  <a:srgbClr val="000000"/>
                </a:solidFill>
                <a:latin typeface="+mn-lt"/>
              </a:rPr>
              <a:t>across existing poetic repertoires to make it easily retrievable</a:t>
            </a: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endParaRPr lang="es-ES" sz="3200" dirty="0"/>
          </a:p>
          <a:p>
            <a:endParaRPr lang="en-US" sz="3200" dirty="0"/>
          </a:p>
          <a:p>
            <a:endParaRPr lang="en-US" sz="3900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sz="3900" dirty="0" smtClean="0">
                <a:solidFill>
                  <a:srgbClr val="C00000"/>
                </a:solidFill>
                <a:latin typeface="+mn-lt"/>
              </a:rPr>
              <a:t>Our solution for interoperability and </a:t>
            </a:r>
            <a:r>
              <a:rPr lang="en-US" sz="3900" dirty="0" err="1" smtClean="0">
                <a:solidFill>
                  <a:srgbClr val="C00000"/>
                </a:solidFill>
                <a:latin typeface="+mn-lt"/>
              </a:rPr>
              <a:t>standarization</a:t>
            </a:r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s-ES" sz="3200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879689" y="30015023"/>
            <a:ext cx="11971860" cy="215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00" dirty="0" smtClean="0">
                <a:solidFill>
                  <a:srgbClr val="C00000"/>
                </a:solidFill>
                <a:latin typeface="+mn-lt"/>
              </a:rPr>
              <a:t>Conclusion</a:t>
            </a:r>
            <a:endParaRPr lang="en-GB" sz="3900" dirty="0">
              <a:solidFill>
                <a:srgbClr val="C00000"/>
              </a:solidFill>
              <a:latin typeface="+mn-lt"/>
            </a:endParaRPr>
          </a:p>
          <a:p>
            <a:r>
              <a:rPr lang="en-US" sz="2800" dirty="0" smtClean="0">
                <a:latin typeface="+mn-lt"/>
              </a:rPr>
              <a:t>An ontology as  </a:t>
            </a:r>
            <a:r>
              <a:rPr lang="en-US" sz="2800" dirty="0">
                <a:latin typeface="+mn-lt"/>
              </a:rPr>
              <a:t>a solid semantic structure as a basis to link the different poetic </a:t>
            </a:r>
            <a:r>
              <a:rPr lang="en-US" sz="2800" dirty="0" smtClean="0">
                <a:latin typeface="+mn-lt"/>
              </a:rPr>
              <a:t>systems, not </a:t>
            </a:r>
            <a:r>
              <a:rPr lang="en-US" sz="2800" dirty="0">
                <a:latin typeface="+mn-lt"/>
              </a:rPr>
              <a:t>just a repository of datasets, thesauri or controlled </a:t>
            </a:r>
            <a:r>
              <a:rPr lang="en-US" sz="2800" dirty="0" smtClean="0">
                <a:latin typeface="+mn-lt"/>
              </a:rPr>
              <a:t>vocabularies. </a:t>
            </a:r>
            <a:endParaRPr lang="en-US" sz="2800" dirty="0">
              <a:latin typeface="+mn-lt"/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2911881" y="10340703"/>
            <a:ext cx="11971860" cy="19326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00" dirty="0" smtClean="0">
                <a:solidFill>
                  <a:srgbClr val="C00000"/>
                </a:solidFill>
                <a:latin typeface="+mn-lt"/>
              </a:rPr>
              <a:t>Our poetic ontology proposal</a:t>
            </a: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Based on: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err="1" smtClean="0">
                <a:solidFill>
                  <a:srgbClr val="000000"/>
                </a:solidFill>
                <a:latin typeface="+mn-lt"/>
              </a:rPr>
              <a:t>Remetca</a:t>
            </a: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 Repertoire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Common fields of other repertoires</a:t>
            </a:r>
          </a:p>
          <a:p>
            <a:pPr>
              <a:defRPr/>
            </a:pPr>
            <a:endParaRPr lang="en-GB" sz="28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</a:rPr>
              <a:t>Re-Using: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The CIDOC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Conceptual Reference Model (CRM)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000000"/>
                </a:solidFill>
                <a:latin typeface="+mn-lt"/>
              </a:rPr>
              <a:t>XML-TEI Tags for poetry and metrics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err="1">
                <a:solidFill>
                  <a:srgbClr val="000000"/>
                </a:solidFill>
                <a:latin typeface="+mn-lt"/>
              </a:rPr>
              <a:t>DublinCore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Other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standards and </a:t>
            </a: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vocabularies</a:t>
            </a:r>
          </a:p>
          <a:p>
            <a:pPr>
              <a:defRPr/>
            </a:pPr>
            <a:endParaRPr lang="en-GB" sz="28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First published in: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prstClr val="black"/>
                </a:solidFill>
                <a:latin typeface="+mn-lt"/>
                <a:ea typeface="+mn-ea"/>
                <a:cs typeface="+mn-cs"/>
                <a:hlinkClick r:id="rId2"/>
              </a:rPr>
              <a:t>http://</a:t>
            </a:r>
            <a:r>
              <a:rPr lang="es-ES_tradnl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  <a:hlinkClick r:id="rId2"/>
              </a:rPr>
              <a:t>datahub.io/dataset/ReMetCa-ontology</a:t>
            </a:r>
            <a:r>
              <a:rPr lang="es-ES_tradnl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  <a:endParaRPr lang="es-ES_tradnl" sz="28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prstClr val="black"/>
                </a:solidFill>
                <a:latin typeface="+mn-lt"/>
                <a:ea typeface="+mn-ea"/>
                <a:cs typeface="+mn-cs"/>
                <a:hlinkClick r:id="rId3"/>
              </a:rPr>
              <a:t>http://</a:t>
            </a:r>
            <a:r>
              <a:rPr lang="es-ES_tradnl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  <a:hlinkClick r:id="rId3"/>
              </a:rPr>
              <a:t>lov.okfn.org/dataset/lov/vocabs/ReMetCa</a:t>
            </a:r>
            <a:endParaRPr lang="es-ES_tradnl" sz="280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/>
            <a:endParaRPr lang="es-ES_tradnl" sz="28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s-ES_tradnl" sz="2800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Structured</a:t>
            </a:r>
            <a:r>
              <a:rPr lang="es-ES_tradnl" sz="28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in: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GB" sz="28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3100" dirty="0" smtClean="0">
              <a:solidFill>
                <a:srgbClr val="000000"/>
              </a:solidFill>
              <a:latin typeface="+mn-lt"/>
            </a:endParaRPr>
          </a:p>
          <a:p>
            <a:endParaRPr lang="es-ES" sz="3200" dirty="0" smtClean="0">
              <a:latin typeface="+mn-lt"/>
            </a:endParaRPr>
          </a:p>
          <a:p>
            <a:endParaRPr lang="es-ES" sz="3200" dirty="0" smtClean="0">
              <a:latin typeface="+mn-lt"/>
            </a:endParaRPr>
          </a:p>
          <a:p>
            <a:endParaRPr lang="es-ES" sz="3200" dirty="0" smtClean="0">
              <a:latin typeface="+mn-lt"/>
            </a:endParaRPr>
          </a:p>
          <a:p>
            <a:endParaRPr lang="es-ES" sz="32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" y="742268"/>
            <a:ext cx="6463050" cy="356048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9 Grupo"/>
          <p:cNvGrpSpPr/>
          <p:nvPr/>
        </p:nvGrpSpPr>
        <p:grpSpPr>
          <a:xfrm>
            <a:off x="719501" y="9266148"/>
            <a:ext cx="11752545" cy="7502257"/>
            <a:chOff x="745183" y="11827137"/>
            <a:chExt cx="6282074" cy="496202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92" y="15415265"/>
              <a:ext cx="1837398" cy="13723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01" y="12131492"/>
              <a:ext cx="1869269" cy="1401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91" y="13809497"/>
              <a:ext cx="1843308" cy="13827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534" y="12064255"/>
              <a:ext cx="1843308" cy="14019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502" y="13784665"/>
              <a:ext cx="1877171" cy="14075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193" y="12131510"/>
              <a:ext cx="1920064" cy="13827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163" y="13784665"/>
              <a:ext cx="1886201" cy="141436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uadroTexto 3"/>
            <p:cNvSpPr txBox="1"/>
            <p:nvPr/>
          </p:nvSpPr>
          <p:spPr>
            <a:xfrm>
              <a:off x="754991" y="11827137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/>
                <a:t>RPHA - </a:t>
              </a:r>
              <a:r>
                <a:rPr lang="es-ES" sz="1200" dirty="0" err="1"/>
                <a:t>Hungary</a:t>
              </a:r>
              <a:endParaRPr lang="es-ES" sz="1200" dirty="0"/>
            </a:p>
          </p:txBody>
        </p:sp>
        <p:sp>
          <p:nvSpPr>
            <p:cNvPr id="19" name="CuadroTexto 47"/>
            <p:cNvSpPr txBox="1"/>
            <p:nvPr/>
          </p:nvSpPr>
          <p:spPr>
            <a:xfrm>
              <a:off x="2911482" y="11827137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BedT</a:t>
              </a:r>
              <a:r>
                <a:rPr lang="es-ES" sz="1200" dirty="0"/>
                <a:t> - </a:t>
              </a:r>
              <a:r>
                <a:rPr lang="es-ES" sz="1200" dirty="0" err="1"/>
                <a:t>Italy</a:t>
              </a:r>
              <a:endParaRPr lang="es-ES" sz="1200" dirty="0"/>
            </a:p>
          </p:txBody>
        </p:sp>
        <p:sp>
          <p:nvSpPr>
            <p:cNvPr id="20" name="CuadroTexto 48"/>
            <p:cNvSpPr txBox="1"/>
            <p:nvPr/>
          </p:nvSpPr>
          <p:spPr>
            <a:xfrm>
              <a:off x="5107193" y="11828786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/>
                <a:t>Cantigas Oxford</a:t>
              </a:r>
            </a:p>
          </p:txBody>
        </p:sp>
        <p:sp>
          <p:nvSpPr>
            <p:cNvPr id="21" name="CuadroTexto 51"/>
            <p:cNvSpPr txBox="1"/>
            <p:nvPr/>
          </p:nvSpPr>
          <p:spPr>
            <a:xfrm>
              <a:off x="751096" y="13501706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/>
                <a:t>MedDB2 – Galicia</a:t>
              </a:r>
            </a:p>
          </p:txBody>
        </p:sp>
        <p:sp>
          <p:nvSpPr>
            <p:cNvPr id="22" name="CuadroTexto 53"/>
            <p:cNvSpPr txBox="1"/>
            <p:nvPr/>
          </p:nvSpPr>
          <p:spPr>
            <a:xfrm>
              <a:off x="5107193" y="13476871"/>
              <a:ext cx="1886202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Analecta</a:t>
              </a:r>
              <a:r>
                <a:rPr lang="es-ES" sz="1200" dirty="0"/>
                <a:t> </a:t>
              </a:r>
              <a:r>
                <a:rPr lang="es-ES" sz="1200" dirty="0" err="1"/>
                <a:t>Hymnica</a:t>
              </a:r>
              <a:r>
                <a:rPr lang="es-ES" sz="1200" dirty="0"/>
                <a:t> </a:t>
              </a:r>
              <a:r>
                <a:rPr lang="es-ES" sz="1200" dirty="0" err="1"/>
                <a:t>Latin</a:t>
              </a:r>
              <a:endParaRPr lang="es-ES" sz="1200" dirty="0"/>
            </a:p>
          </p:txBody>
        </p:sp>
        <p:sp>
          <p:nvSpPr>
            <p:cNvPr id="23" name="CuadroTexto 65"/>
            <p:cNvSpPr txBox="1"/>
            <p:nvPr/>
          </p:nvSpPr>
          <p:spPr>
            <a:xfrm>
              <a:off x="2903098" y="13514256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Naetebus</a:t>
              </a:r>
              <a:r>
                <a:rPr lang="es-ES" sz="1200" dirty="0"/>
                <a:t> - France</a:t>
              </a:r>
            </a:p>
          </p:txBody>
        </p:sp>
        <p:sp>
          <p:nvSpPr>
            <p:cNvPr id="24" name="CuadroTexto 66"/>
            <p:cNvSpPr txBox="1"/>
            <p:nvPr/>
          </p:nvSpPr>
          <p:spPr>
            <a:xfrm>
              <a:off x="745183" y="15107488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ReMetCa</a:t>
              </a:r>
              <a:r>
                <a:rPr lang="es-ES" sz="1200" dirty="0"/>
                <a:t> - </a:t>
              </a:r>
              <a:r>
                <a:rPr lang="es-ES" sz="1200" dirty="0" err="1"/>
                <a:t>Spain</a:t>
              </a:r>
              <a:endParaRPr lang="es-ES" sz="1200" dirty="0"/>
            </a:p>
          </p:txBody>
        </p:sp>
        <p:pic>
          <p:nvPicPr>
            <p:cNvPr id="25" name="Imagen 6"/>
            <p:cNvPicPr>
              <a:picLocks noChangeAspect="1"/>
            </p:cNvPicPr>
            <p:nvPr/>
          </p:nvPicPr>
          <p:blipFill rotWithShape="1">
            <a:blip r:embed="rId12"/>
            <a:srcRect r="18337"/>
            <a:stretch/>
          </p:blipFill>
          <p:spPr>
            <a:xfrm>
              <a:off x="5107192" y="15415265"/>
              <a:ext cx="1886204" cy="13723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Imagen 7"/>
            <p:cNvPicPr>
              <a:picLocks noChangeAspect="1"/>
            </p:cNvPicPr>
            <p:nvPr/>
          </p:nvPicPr>
          <p:blipFill rotWithShape="1">
            <a:blip r:embed="rId13"/>
            <a:srcRect r="21574"/>
            <a:stretch/>
          </p:blipFill>
          <p:spPr>
            <a:xfrm>
              <a:off x="2915762" y="15415282"/>
              <a:ext cx="1876902" cy="13738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CuadroTexto 68"/>
            <p:cNvSpPr txBox="1"/>
            <p:nvPr/>
          </p:nvSpPr>
          <p:spPr>
            <a:xfrm>
              <a:off x="2949357" y="15107488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Skaldic</a:t>
              </a:r>
              <a:r>
                <a:rPr lang="es-ES" sz="1200" dirty="0"/>
                <a:t> - </a:t>
              </a:r>
              <a:r>
                <a:rPr lang="es-ES" sz="1200" dirty="0" err="1"/>
                <a:t>Scandinavia</a:t>
              </a:r>
              <a:endParaRPr lang="es-ES" sz="1200" dirty="0"/>
            </a:p>
          </p:txBody>
        </p:sp>
        <p:sp>
          <p:nvSpPr>
            <p:cNvPr id="28" name="CuadroTexto 69"/>
            <p:cNvSpPr txBox="1"/>
            <p:nvPr/>
          </p:nvSpPr>
          <p:spPr>
            <a:xfrm>
              <a:off x="5107193" y="15106000"/>
              <a:ext cx="1843308" cy="214717"/>
            </a:xfrm>
            <a:prstGeom prst="rect">
              <a:avLst/>
            </a:prstGeom>
            <a:solidFill>
              <a:srgbClr val="800000">
                <a:alpha val="51000"/>
              </a:srgbClr>
            </a:solidFill>
          </p:spPr>
          <p:txBody>
            <a:bodyPr wrap="square" lIns="91350" tIns="45680" rIns="91350" bIns="45680" rtlCol="0">
              <a:spAutoFit/>
            </a:bodyPr>
            <a:lstStyle/>
            <a:p>
              <a:pPr algn="ctr"/>
              <a:r>
                <a:rPr lang="es-ES" sz="1200" dirty="0" err="1"/>
                <a:t>Mirabile</a:t>
              </a:r>
              <a:r>
                <a:rPr lang="es-ES" sz="1200" dirty="0"/>
                <a:t> - Italia</a:t>
              </a:r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25537" y="18800940"/>
            <a:ext cx="12176037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00" dirty="0" smtClean="0">
                <a:solidFill>
                  <a:srgbClr val="C00000"/>
                </a:solidFill>
                <a:latin typeface="+mn-lt"/>
              </a:rPr>
              <a:t>Existing projects = heterogeneous technology</a:t>
            </a:r>
            <a:endParaRPr lang="en-GB" sz="3900" dirty="0">
              <a:solidFill>
                <a:srgbClr val="C00000"/>
              </a:solidFill>
              <a:latin typeface="+mn-lt"/>
            </a:endParaRPr>
          </a:p>
          <a:p>
            <a:pPr lvl="1" indent="0">
              <a:tabLst>
                <a:tab pos="444500" algn="l"/>
              </a:tabLst>
            </a:pPr>
            <a:endParaRPr lang="en-US" sz="2000" dirty="0" smtClean="0">
              <a:latin typeface="+mj-lt"/>
              <a:cs typeface="American Typewriter"/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sz="2800" dirty="0" smtClean="0">
                <a:latin typeface="+mj-lt"/>
                <a:cs typeface="American Typewriter"/>
              </a:rPr>
              <a:t>Different structure and levels of complexity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sz="2800" dirty="0" smtClean="0">
                <a:latin typeface="+mj-lt"/>
                <a:cs typeface="American Typewriter"/>
              </a:rPr>
              <a:t>Different content (by kind, time period, </a:t>
            </a:r>
            <a:r>
              <a:rPr lang="en-US" sz="2800" dirty="0" err="1" smtClean="0">
                <a:latin typeface="+mj-lt"/>
                <a:cs typeface="American Typewriter"/>
              </a:rPr>
              <a:t>etc</a:t>
            </a:r>
            <a:r>
              <a:rPr lang="en-US" sz="2800" dirty="0" smtClean="0">
                <a:latin typeface="+mj-lt"/>
                <a:cs typeface="American Typewriter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44500" algn="l"/>
              </a:tabLst>
            </a:pPr>
            <a:r>
              <a:rPr lang="en-US" sz="2800" dirty="0" smtClean="0">
                <a:latin typeface="+mj-lt"/>
                <a:cs typeface="American Typewriter"/>
              </a:rPr>
              <a:t>Different technological systems:</a:t>
            </a:r>
          </a:p>
          <a:p>
            <a:pPr marL="1670050" lvl="3" indent="-5413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merican Typewriter"/>
              </a:rPr>
              <a:t>SQL databases</a:t>
            </a:r>
          </a:p>
          <a:p>
            <a:pPr marL="1670050" lvl="3" indent="-5413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merican Typewriter"/>
              </a:rPr>
              <a:t>Proprietary RDBMS systems</a:t>
            </a:r>
          </a:p>
          <a:p>
            <a:pPr marL="1670050" lvl="3" indent="-541338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merican Typewriter"/>
              </a:rPr>
              <a:t>XML tagged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  <a:cs typeface="American Typewriter"/>
              </a:rPr>
              <a:t>Different levels of access</a:t>
            </a:r>
            <a:r>
              <a:rPr lang="en-US" sz="2800" dirty="0" smtClean="0">
                <a:latin typeface="American Typewriter"/>
                <a:cs typeface="American Typewriter"/>
              </a:rPr>
              <a:t>	</a:t>
            </a:r>
          </a:p>
          <a:p>
            <a:pPr>
              <a:defRPr/>
            </a:pPr>
            <a:endParaRPr lang="es-ES" sz="3300" dirty="0">
              <a:latin typeface="American Typewriter"/>
              <a:cs typeface="American Typewriter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US" sz="31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0" name="Imagen 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07341" y="21339335"/>
            <a:ext cx="1296144" cy="1296144"/>
          </a:xfrm>
          <a:prstGeom prst="rect">
            <a:avLst/>
          </a:prstGeom>
        </p:spPr>
      </p:pic>
      <p:pic>
        <p:nvPicPr>
          <p:cNvPr id="31" name="Picture 2" descr="http://comunidad.iebschool.com/iebs/files/2013/05/software-propietari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217" y="19506805"/>
            <a:ext cx="1257674" cy="11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67" b="99167" l="5167" r="97167">
                        <a14:foregroundMark x1="52500" y1="47167" x2="52500" y2="47167"/>
                        <a14:foregroundMark x1="69667" y1="46000" x2="69667" y2="46000"/>
                        <a14:foregroundMark x1="34333" y1="48167" x2="34333" y2="48167"/>
                        <a14:foregroundMark x1="81833" y1="30000" x2="81833" y2="30000"/>
                        <a14:foregroundMark x1="81167" y1="74000" x2="81167" y2="74000"/>
                        <a14:foregroundMark x1="50667" y1="88000" x2="50667" y2="88000"/>
                        <a14:foregroundMark x1="97167" y1="65000" x2="97167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9428" y="21405200"/>
            <a:ext cx="1196752" cy="1196752"/>
          </a:xfrm>
          <a:prstGeom prst="rect">
            <a:avLst/>
          </a:prstGeom>
        </p:spPr>
      </p:pic>
      <p:pic>
        <p:nvPicPr>
          <p:cNvPr id="33" name="Picture 5" descr="http://4.bp.blogspot.com/-c0rW1uK0R6A/UhMKPXo7GUI/AAAAAAAAAgE/2OLwSh-ZCio/s1600/mysql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575" y="21639181"/>
            <a:ext cx="1353538" cy="5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977" y="22470431"/>
            <a:ext cx="1297110" cy="118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66" y="19906883"/>
            <a:ext cx="781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9" descr="http://s3.amazonaws.com/libapps/sites/351/icons/11942/Open_Access_logo_PLoS_transparent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04" y="22599306"/>
            <a:ext cx="608543" cy="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/>
          <a:stretch/>
        </p:blipFill>
        <p:spPr bwMode="auto">
          <a:xfrm>
            <a:off x="864271" y="26578603"/>
            <a:ext cx="3585372" cy="211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41 Diagrama"/>
          <p:cNvGraphicFramePr/>
          <p:nvPr>
            <p:extLst>
              <p:ext uri="{D42A27DB-BD31-4B8C-83A1-F6EECF244321}">
                <p14:modId xmlns:p14="http://schemas.microsoft.com/office/powerpoint/2010/main" val="2543744345"/>
              </p:ext>
            </p:extLst>
          </p:nvPr>
        </p:nvGraphicFramePr>
        <p:xfrm>
          <a:off x="730556" y="30851386"/>
          <a:ext cx="4836031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43" name="42 Rectángulo"/>
          <p:cNvSpPr/>
          <p:nvPr/>
        </p:nvSpPr>
        <p:spPr bwMode="auto">
          <a:xfrm>
            <a:off x="5774603" y="30737054"/>
            <a:ext cx="6530574" cy="39604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100" dirty="0" smtClean="0"/>
              <a:t>Building a conceptual model = ontology</a:t>
            </a:r>
          </a:p>
          <a:p>
            <a:r>
              <a:rPr lang="en-US" sz="3100" dirty="0" smtClean="0"/>
              <a:t>Which includes…</a:t>
            </a:r>
          </a:p>
          <a:p>
            <a:endParaRPr lang="en-US" sz="31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20599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Metadata</a:t>
            </a:r>
          </a:p>
          <a:p>
            <a:pPr marL="220599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Vocabularies</a:t>
            </a:r>
          </a:p>
          <a:p>
            <a:pPr marL="220599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Properties</a:t>
            </a:r>
          </a:p>
          <a:p>
            <a:pPr marL="2205990" lvl="1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Relations</a:t>
            </a:r>
          </a:p>
          <a:p>
            <a:endParaRPr kumimoji="0" lang="es-ES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Geneva" charset="0"/>
            </a:endParaRPr>
          </a:p>
        </p:txBody>
      </p:sp>
      <p:sp>
        <p:nvSpPr>
          <p:cNvPr id="44" name="43 Rectángulo"/>
          <p:cNvSpPr/>
          <p:nvPr/>
        </p:nvSpPr>
        <p:spPr bwMode="auto">
          <a:xfrm>
            <a:off x="4449644" y="26574625"/>
            <a:ext cx="7215828" cy="21147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Publishing online repertoires in </a:t>
            </a:r>
            <a:r>
              <a:rPr lang="en-US" sz="2400" dirty="0"/>
              <a:t>a structured format </a:t>
            </a:r>
            <a:r>
              <a:rPr lang="en-US" sz="2400" i="1" dirty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by open </a:t>
            </a:r>
            <a:r>
              <a:rPr lang="en-US" sz="2400" dirty="0"/>
              <a:t>standards in order to build an open-source and collaborative platform based on </a:t>
            </a:r>
            <a:r>
              <a:rPr lang="en-US" sz="2400" i="1" dirty="0"/>
              <a:t>a poetic ontology </a:t>
            </a:r>
            <a:r>
              <a:rPr lang="en-US" sz="2400" dirty="0"/>
              <a:t>which </a:t>
            </a:r>
            <a:r>
              <a:rPr lang="en-US" sz="2400" dirty="0" smtClean="0"/>
              <a:t>facilitates interoperability </a:t>
            </a:r>
            <a:r>
              <a:rPr lang="en-US" sz="2400" dirty="0"/>
              <a:t>among the different European metrical </a:t>
            </a:r>
            <a:r>
              <a:rPr lang="en-US" sz="2400" dirty="0" smtClean="0"/>
              <a:t>repertoires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46 Rectángulo"/>
          <p:cNvSpPr/>
          <p:nvPr/>
        </p:nvSpPr>
        <p:spPr bwMode="auto">
          <a:xfrm>
            <a:off x="13384522" y="14412654"/>
            <a:ext cx="5528176" cy="2743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436037" y="5793316"/>
            <a:ext cx="24415512" cy="204002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103" name="102 Rectángulo"/>
          <p:cNvSpPr/>
          <p:nvPr/>
        </p:nvSpPr>
        <p:spPr bwMode="auto">
          <a:xfrm>
            <a:off x="13400825" y="26364066"/>
            <a:ext cx="10925111" cy="44819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ES_tradnl" sz="1400" dirty="0" smtClean="0"/>
          </a:p>
          <a:p>
            <a:endParaRPr lang="en-GB" sz="1600" dirty="0" smtClean="0">
              <a:solidFill>
                <a:srgbClr val="000000"/>
              </a:solidFill>
            </a:endParaRPr>
          </a:p>
          <a:p>
            <a:pPr lvl="0"/>
            <a:endParaRPr lang="es-ES_tradnl" sz="2800" dirty="0" smtClean="0">
              <a:solidFill>
                <a:prstClr val="black"/>
              </a:solidFill>
            </a:endParaRPr>
          </a:p>
          <a:p>
            <a:pPr lvl="0"/>
            <a:endParaRPr lang="es-ES_tradnl" sz="2800" dirty="0" smtClean="0">
              <a:solidFill>
                <a:prstClr val="black"/>
              </a:solidFill>
            </a:endParaRPr>
          </a:p>
          <a:p>
            <a:pPr lvl="0"/>
            <a:endParaRPr lang="es-ES_tradnl" sz="2800" dirty="0">
              <a:solidFill>
                <a:prstClr val="black"/>
              </a:solidFill>
            </a:endParaRPr>
          </a:p>
          <a:p>
            <a:pPr lvl="0"/>
            <a:r>
              <a:rPr lang="es-ES_tradnl" sz="2800" dirty="0" err="1" smtClean="0">
                <a:solidFill>
                  <a:prstClr val="black"/>
                </a:solidFill>
              </a:rPr>
              <a:t>Combined</a:t>
            </a:r>
            <a:r>
              <a:rPr lang="es-ES_tradnl" sz="2800" dirty="0" smtClean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with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controlled</a:t>
            </a:r>
            <a:r>
              <a:rPr lang="es-ES_tradnl" sz="2800" dirty="0">
                <a:solidFill>
                  <a:prstClr val="black"/>
                </a:solidFill>
              </a:rPr>
              <a:t> </a:t>
            </a:r>
            <a:r>
              <a:rPr lang="es-ES_tradnl" sz="2800" dirty="0" err="1">
                <a:solidFill>
                  <a:prstClr val="black"/>
                </a:solidFill>
              </a:rPr>
              <a:t>vocabularies</a:t>
            </a:r>
            <a:r>
              <a:rPr lang="es-ES_tradnl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hlinkClick r:id="rId28"/>
              </a:rPr>
              <a:t>http://vocabularios.caicyt.gov.ar/pmc</a:t>
            </a:r>
            <a:r>
              <a:rPr lang="en-GB" sz="2800" dirty="0" smtClean="0">
                <a:solidFill>
                  <a:srgbClr val="000000"/>
                </a:solidFill>
                <a:hlinkClick r:id="rId28"/>
              </a:rPr>
              <a:t>/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457200" indent="-457200">
              <a:buFontTx/>
              <a:buChar char="-"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en-GB" sz="2400" dirty="0" smtClean="0">
              <a:solidFill>
                <a:srgbClr val="000000"/>
              </a:solidFill>
            </a:endParaRPr>
          </a:p>
        </p:txBody>
      </p:sp>
      <p:sp>
        <p:nvSpPr>
          <p:cNvPr id="98" name="97 Rectángulo"/>
          <p:cNvSpPr/>
          <p:nvPr/>
        </p:nvSpPr>
        <p:spPr bwMode="auto">
          <a:xfrm>
            <a:off x="13386357" y="18356965"/>
            <a:ext cx="10925111" cy="5499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-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99" name="98 Imagen"/>
          <p:cNvPicPr/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r="10190" b="8711"/>
          <a:stretch/>
        </p:blipFill>
        <p:spPr bwMode="auto">
          <a:xfrm>
            <a:off x="16595357" y="18425498"/>
            <a:ext cx="3260030" cy="24539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100" name="99 Imagen"/>
          <p:cNvPicPr/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14965" b="12820"/>
          <a:stretch/>
        </p:blipFill>
        <p:spPr bwMode="auto">
          <a:xfrm>
            <a:off x="13158316" y="18436228"/>
            <a:ext cx="3053318" cy="24539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100 Imagen"/>
          <p:cNvPicPr/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" r="11849" b="13764"/>
          <a:stretch/>
        </p:blipFill>
        <p:spPr bwMode="auto">
          <a:xfrm>
            <a:off x="20165693" y="18425498"/>
            <a:ext cx="4278248" cy="246947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8" name="Text Box 16"/>
          <p:cNvSpPr txBox="1">
            <a:spLocks noChangeArrowheads="1"/>
          </p:cNvSpPr>
          <p:nvPr/>
        </p:nvSpPr>
        <p:spPr bwMode="auto">
          <a:xfrm>
            <a:off x="15838186" y="7964383"/>
            <a:ext cx="9062278" cy="2184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 err="1" smtClean="0">
                <a:latin typeface="American Typewriter"/>
                <a:cs typeface="American Typewriter"/>
              </a:rPr>
              <a:t>Common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  <a:r>
              <a:rPr lang="es-ES" dirty="0" err="1" smtClean="0">
                <a:latin typeface="American Typewriter"/>
                <a:cs typeface="American Typewriter"/>
              </a:rPr>
              <a:t>conceptualization</a:t>
            </a:r>
            <a:endParaRPr lang="es-ES" dirty="0" smtClean="0">
              <a:latin typeface="American Typewriter"/>
              <a:cs typeface="American Typewrite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 err="1" smtClean="0">
                <a:latin typeface="American Typewriter"/>
                <a:cs typeface="American Typewriter"/>
              </a:rPr>
              <a:t>Based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on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metadata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added</a:t>
            </a:r>
            <a:r>
              <a:rPr lang="es-ES" dirty="0">
                <a:latin typeface="American Typewriter"/>
                <a:cs typeface="American Typewriter"/>
              </a:rPr>
              <a:t> to </a:t>
            </a:r>
            <a:r>
              <a:rPr lang="es-ES" dirty="0" err="1">
                <a:latin typeface="American Typewriter"/>
                <a:cs typeface="American Typewriter"/>
              </a:rPr>
              <a:t>existing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databases</a:t>
            </a:r>
            <a:endParaRPr lang="es-ES" dirty="0">
              <a:latin typeface="American Typewriter"/>
              <a:cs typeface="American Typewrite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 err="1" smtClean="0">
                <a:latin typeface="American Typewriter"/>
                <a:cs typeface="American Typewriter"/>
              </a:rPr>
              <a:t>Not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  <a:r>
              <a:rPr lang="es-ES" dirty="0" err="1" smtClean="0">
                <a:latin typeface="American Typewriter"/>
                <a:cs typeface="American Typewriter"/>
              </a:rPr>
              <a:t>altering</a:t>
            </a:r>
            <a:r>
              <a:rPr lang="es-ES" dirty="0" smtClean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the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internal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structure</a:t>
            </a:r>
            <a:r>
              <a:rPr lang="es-ES" dirty="0">
                <a:latin typeface="American Typewriter"/>
                <a:cs typeface="American Typewriter"/>
              </a:rPr>
              <a:t> of </a:t>
            </a:r>
            <a:r>
              <a:rPr lang="es-ES" dirty="0" err="1">
                <a:latin typeface="American Typewriter"/>
                <a:cs typeface="American Typewriter"/>
              </a:rPr>
              <a:t>each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repertoire</a:t>
            </a:r>
            <a:endParaRPr lang="es-ES" dirty="0">
              <a:latin typeface="American Typewriter"/>
              <a:cs typeface="American Typewriter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 err="1">
                <a:latin typeface="American Typewriter"/>
                <a:cs typeface="American Typewriter"/>
              </a:rPr>
              <a:t>Code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is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published</a:t>
            </a:r>
            <a:r>
              <a:rPr lang="es-ES" dirty="0">
                <a:latin typeface="American Typewriter"/>
                <a:cs typeface="American Typewriter"/>
              </a:rPr>
              <a:t> as </a:t>
            </a:r>
            <a:r>
              <a:rPr lang="es-ES" dirty="0" err="1">
                <a:latin typeface="American Typewriter"/>
                <a:cs typeface="American Typewriter"/>
              </a:rPr>
              <a:t>linked</a:t>
            </a:r>
            <a:r>
              <a:rPr lang="es-ES" dirty="0">
                <a:latin typeface="American Typewriter"/>
                <a:cs typeface="American Typewriter"/>
              </a:rPr>
              <a:t> data </a:t>
            </a:r>
            <a:r>
              <a:rPr lang="es-ES" dirty="0" err="1">
                <a:latin typeface="American Typewriter"/>
                <a:cs typeface="American Typewriter"/>
              </a:rPr>
              <a:t>available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on</a:t>
            </a:r>
            <a:r>
              <a:rPr lang="es-ES" dirty="0">
                <a:latin typeface="American Typewriter"/>
                <a:cs typeface="American Typewriter"/>
              </a:rPr>
              <a:t> </a:t>
            </a:r>
            <a:r>
              <a:rPr lang="es-ES" dirty="0" err="1">
                <a:latin typeface="American Typewriter"/>
                <a:cs typeface="American Typewriter"/>
              </a:rPr>
              <a:t>the</a:t>
            </a:r>
            <a:r>
              <a:rPr lang="es-ES" dirty="0">
                <a:latin typeface="American Typewriter"/>
                <a:cs typeface="American Typewriter"/>
              </a:rPr>
              <a:t> web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dirty="0">
                <a:latin typeface="American Typewriter"/>
                <a:cs typeface="American Typewriter"/>
              </a:rPr>
              <a:t>Extensible and flexible </a:t>
            </a:r>
            <a:r>
              <a:rPr lang="es-ES" dirty="0" err="1">
                <a:latin typeface="American Typewriter"/>
                <a:cs typeface="American Typewriter"/>
              </a:rPr>
              <a:t>model</a:t>
            </a:r>
            <a:endParaRPr lang="es-ES" dirty="0">
              <a:latin typeface="American Typewriter"/>
              <a:cs typeface="American Typewriter"/>
            </a:endParaRPr>
          </a:p>
        </p:txBody>
      </p:sp>
      <p:sp>
        <p:nvSpPr>
          <p:cNvPr id="109" name="108 Rectángulo"/>
          <p:cNvSpPr/>
          <p:nvPr/>
        </p:nvSpPr>
        <p:spPr>
          <a:xfrm>
            <a:off x="12928604" y="7964383"/>
            <a:ext cx="2673983" cy="2184986"/>
          </a:xfrm>
          <a:prstGeom prst="rect">
            <a:avLst/>
          </a:prstGeom>
          <a:solidFill>
            <a:srgbClr val="C0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dirty="0" err="1" smtClean="0">
                <a:latin typeface="American Typewriter"/>
                <a:cs typeface="American Typewriter"/>
              </a:rPr>
              <a:t>Why</a:t>
            </a:r>
            <a:r>
              <a:rPr lang="es-ES" sz="3200" dirty="0" smtClean="0">
                <a:latin typeface="American Typewriter"/>
                <a:cs typeface="American Typewriter"/>
              </a:rPr>
              <a:t>? </a:t>
            </a:r>
            <a:endParaRPr lang="es-ES" sz="3200" dirty="0">
              <a:latin typeface="American Typewriter"/>
              <a:cs typeface="American Typewriter"/>
            </a:endParaRPr>
          </a:p>
        </p:txBody>
      </p:sp>
      <p:sp>
        <p:nvSpPr>
          <p:cNvPr id="110" name="109 Rectángulo"/>
          <p:cNvSpPr/>
          <p:nvPr/>
        </p:nvSpPr>
        <p:spPr>
          <a:xfrm>
            <a:off x="2326821" y="34989261"/>
            <a:ext cx="13426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err="1" smtClean="0"/>
              <a:t>Acknowledges</a:t>
            </a:r>
            <a:r>
              <a:rPr lang="es-ES_tradnl" sz="2000" dirty="0" smtClean="0"/>
              <a:t> to MINECO EUIN2013-50630</a:t>
            </a:r>
            <a:r>
              <a:rPr lang="es-ES_tradnl" sz="2000" dirty="0"/>
              <a:t>: </a:t>
            </a:r>
            <a:r>
              <a:rPr lang="es-ES_tradnl" sz="2000" dirty="0" smtClean="0"/>
              <a:t>“Repertorio </a:t>
            </a:r>
            <a:r>
              <a:rPr lang="es-ES_tradnl" sz="2000" dirty="0"/>
              <a:t>Digital de Poesía </a:t>
            </a:r>
            <a:r>
              <a:rPr lang="es-ES_tradnl" sz="2000" dirty="0" smtClean="0"/>
              <a:t>Europea” </a:t>
            </a:r>
            <a:r>
              <a:rPr lang="es-ES_tradnl" sz="2000" dirty="0"/>
              <a:t>(DIREPO) and FFI2014-57961-R. </a:t>
            </a:r>
            <a:r>
              <a:rPr lang="es-ES_tradnl" sz="2000" dirty="0" smtClean="0"/>
              <a:t>“Laboratorio </a:t>
            </a:r>
            <a:r>
              <a:rPr lang="es-ES_tradnl" sz="2000" dirty="0"/>
              <a:t>de Innovación en Humanidades </a:t>
            </a:r>
            <a:r>
              <a:rPr lang="es-ES_tradnl" sz="2000" dirty="0" smtClean="0"/>
              <a:t>Digitales” and </a:t>
            </a:r>
            <a:r>
              <a:rPr lang="es-ES_tradnl" sz="2000" dirty="0" err="1" smtClean="0"/>
              <a:t>the</a:t>
            </a:r>
            <a:r>
              <a:rPr lang="es-ES_tradnl" sz="2000" dirty="0" smtClean="0"/>
              <a:t> </a:t>
            </a:r>
            <a:r>
              <a:rPr lang="es-ES_tradnl" sz="2000" dirty="0" err="1"/>
              <a:t>Starting</a:t>
            </a:r>
            <a:r>
              <a:rPr lang="es-ES_tradnl" sz="2000" dirty="0"/>
              <a:t> </a:t>
            </a:r>
            <a:r>
              <a:rPr lang="es-ES_tradnl" sz="2000" dirty="0" err="1"/>
              <a:t>Grant</a:t>
            </a:r>
            <a:r>
              <a:rPr lang="es-ES_tradnl" sz="2000" dirty="0"/>
              <a:t> ERC-2015-STG-679528 POSTDATA. </a:t>
            </a:r>
          </a:p>
        </p:txBody>
      </p:sp>
      <p:pic>
        <p:nvPicPr>
          <p:cNvPr id="112" name="Marcador de contenido 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11164" r="2114"/>
          <a:stretch/>
        </p:blipFill>
        <p:spPr>
          <a:xfrm>
            <a:off x="12902695" y="21880784"/>
            <a:ext cx="11780420" cy="5342934"/>
          </a:xfrm>
          <a:prstGeom prst="rect">
            <a:avLst/>
          </a:prstGeom>
        </p:spPr>
      </p:pic>
      <p:sp>
        <p:nvSpPr>
          <p:cNvPr id="68" name="Shape 138"/>
          <p:cNvSpPr txBox="1"/>
          <p:nvPr/>
        </p:nvSpPr>
        <p:spPr>
          <a:xfrm>
            <a:off x="553816" y="5788707"/>
            <a:ext cx="5806603" cy="7975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349675" tIns="174825" rIns="349675" bIns="1748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How to encode poetry?</a:t>
            </a:r>
            <a:endParaRPr lang="en-GB" sz="4000" u="none" dirty="0">
              <a:solidFill>
                <a:srgbClr val="C00000"/>
              </a:solidFill>
              <a:latin typeface="Calibri" panose="020F0502020204030204" pitchFamily="34" charset="0"/>
              <a:ea typeface="Roboto" panose="02000000000000000000" pitchFamily="2" charset="0"/>
              <a:sym typeface="Arial"/>
            </a:endParaRPr>
          </a:p>
        </p:txBody>
      </p:sp>
      <p:pic>
        <p:nvPicPr>
          <p:cNvPr id="69" name="Shape 119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12620781" y="5788708"/>
            <a:ext cx="5283684" cy="179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151"/>
          <p:cNvPicPr preferRelativeResize="0"/>
          <p:nvPr/>
        </p:nvPicPr>
        <p:blipFill rotWithShape="1">
          <a:blip r:embed="rId34">
            <a:alphaModFix/>
          </a:blip>
          <a:srcRect r="20786" b="73061"/>
          <a:stretch/>
        </p:blipFill>
        <p:spPr>
          <a:xfrm>
            <a:off x="6362715" y="6006292"/>
            <a:ext cx="6109331" cy="147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2" descr="C:\Users\Clara\AppData\Local\Microsoft\Windows\Temporary Internet Files\Content.IE5\9U65CS0I\passe-compose-ou-imparfait-grammaire-bdf-19[1].jpg"/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 bwMode="auto">
          <a:xfrm>
            <a:off x="1728367" y="6430248"/>
            <a:ext cx="2127632" cy="13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981538" y="5962542"/>
            <a:ext cx="4657019" cy="1713323"/>
          </a:xfrm>
          <a:prstGeom prst="rect">
            <a:avLst/>
          </a:prstGeom>
        </p:spPr>
      </p:pic>
      <p:pic>
        <p:nvPicPr>
          <p:cNvPr id="84" name="Picture 4" descr="http://www.socialbiblio.com/wp-content/uploads/2012/10/lod.png"/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509" y="8373139"/>
            <a:ext cx="1296144" cy="14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http://www.cidoc-crm.org/images/CRM_header_R.gif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884" y="12465691"/>
            <a:ext cx="1743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Imagen 6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67" b="99167" l="5167" r="97167">
                        <a14:foregroundMark x1="52500" y1="47167" x2="52500" y2="47167"/>
                        <a14:foregroundMark x1="69667" y1="46000" x2="69667" y2="46000"/>
                        <a14:foregroundMark x1="34333" y1="48167" x2="34333" y2="48167"/>
                        <a14:foregroundMark x1="81833" y1="30000" x2="81833" y2="30000"/>
                        <a14:foregroundMark x1="81167" y1="74000" x2="81167" y2="74000"/>
                        <a14:foregroundMark x1="50667" y1="88000" x2="50667" y2="88000"/>
                        <a14:foregroundMark x1="97167" y1="65000" x2="97167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1830" y="13265599"/>
            <a:ext cx="1196752" cy="1196752"/>
          </a:xfrm>
          <a:prstGeom prst="rect">
            <a:avLst/>
          </a:prstGeom>
        </p:spPr>
      </p:pic>
      <p:pic>
        <p:nvPicPr>
          <p:cNvPr id="1032" name="Picture 8" descr="http://www.ecured.cu/images/a/a1/Dublin_Core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863" y="14543978"/>
            <a:ext cx="1362686" cy="9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ocabularyserver.com/img/tematres-logo.gif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137" y="27318034"/>
            <a:ext cx="2165033" cy="2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12862982" y="32458852"/>
            <a:ext cx="11971860" cy="215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349693" tIns="174847" rIns="349693" bIns="174847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900" dirty="0" smtClean="0">
                <a:solidFill>
                  <a:srgbClr val="C00000"/>
                </a:solidFill>
                <a:latin typeface="+mn-lt"/>
              </a:rPr>
              <a:t>If you want to know more…</a:t>
            </a:r>
            <a:endParaRPr lang="en-GB" sz="3900" dirty="0">
              <a:solidFill>
                <a:srgbClr val="C00000"/>
              </a:solidFill>
              <a:latin typeface="+mn-lt"/>
            </a:endParaRPr>
          </a:p>
          <a:p>
            <a:pPr algn="r"/>
            <a:r>
              <a:rPr lang="en-US" sz="2800" dirty="0" smtClean="0">
                <a:latin typeface="+mn-lt"/>
                <a:hlinkClick r:id="rId42"/>
              </a:rPr>
              <a:t>egonzalezblanco@flog.uned.es</a:t>
            </a:r>
            <a:endParaRPr lang="en-US" sz="2800" dirty="0" smtClean="0">
              <a:latin typeface="+mn-lt"/>
            </a:endParaRPr>
          </a:p>
          <a:p>
            <a:pPr algn="r"/>
            <a:r>
              <a:rPr lang="en-US" sz="2800" dirty="0" smtClean="0">
                <a:latin typeface="+mn-lt"/>
                <a:hlinkClick r:id="rId43"/>
              </a:rPr>
              <a:t>cimartinez@flog.uned.es</a:t>
            </a:r>
            <a:endParaRPr lang="en-US" sz="2800" dirty="0" smtClean="0">
              <a:latin typeface="+mn-lt"/>
            </a:endParaRPr>
          </a:p>
          <a:p>
            <a:pPr algn="r"/>
            <a:r>
              <a:rPr lang="en-US" sz="2800" dirty="0">
                <a:latin typeface="+mn-lt"/>
                <a:hlinkClick r:id="rId44"/>
              </a:rPr>
              <a:t>g</a:t>
            </a:r>
            <a:r>
              <a:rPr lang="en-US" sz="2800" dirty="0" smtClean="0">
                <a:latin typeface="+mn-lt"/>
                <a:hlinkClick r:id="rId44"/>
              </a:rPr>
              <a:t>delrio.riande@linhd.uned.es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7986131" y="33341194"/>
            <a:ext cx="1248055" cy="1244458"/>
          </a:xfrm>
          <a:prstGeom prst="rect">
            <a:avLst/>
          </a:prstGeom>
        </p:spPr>
      </p:pic>
      <p:pic>
        <p:nvPicPr>
          <p:cNvPr id="1038" name="Picture 14" descr="http://www.mineco.gob.es/stfls/comun/logos/2011-Web-EconomiaC-63px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107" y="34823507"/>
            <a:ext cx="3926591" cy="103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rc.europa.eu/sites/default/files/content/erc_banner-horizontal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9445" y="34816445"/>
            <a:ext cx="2958278" cy="10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382</Words>
  <Application>Microsoft Office PowerPoint</Application>
  <PresentationFormat>Personalizado</PresentationFormat>
  <Paragraphs>120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ＭＳ Ｐゴシック</vt:lpstr>
      <vt:lpstr>American Typewriter</vt:lpstr>
      <vt:lpstr>Arial</vt:lpstr>
      <vt:lpstr>Calibri</vt:lpstr>
      <vt:lpstr>Cutive</vt:lpstr>
      <vt:lpstr>Geneva</vt:lpstr>
      <vt:lpstr>Roboto</vt:lpstr>
      <vt:lpstr>Times</vt:lpstr>
      <vt:lpstr>Wingdings</vt:lpstr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Claraimc</dc:creator>
  <cp:lastModifiedBy>Elena González-Blanco</cp:lastModifiedBy>
  <cp:revision>26</cp:revision>
  <dcterms:created xsi:type="dcterms:W3CDTF">2016-05-12T15:06:20Z</dcterms:created>
  <dcterms:modified xsi:type="dcterms:W3CDTF">2016-06-15T22:39:08Z</dcterms:modified>
</cp:coreProperties>
</file>